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69" r:id="rId2"/>
    <p:sldId id="271" r:id="rId3"/>
    <p:sldId id="267" r:id="rId4"/>
    <p:sldId id="270" r:id="rId5"/>
    <p:sldId id="273" r:id="rId6"/>
    <p:sldId id="266" r:id="rId7"/>
    <p:sldId id="276" r:id="rId8"/>
    <p:sldId id="277" r:id="rId9"/>
    <p:sldId id="279" r:id="rId10"/>
    <p:sldId id="280" r:id="rId11"/>
    <p:sldId id="262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911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87" y="82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934" y="5422900"/>
            <a:ext cx="622053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75973" y="5422900"/>
            <a:ext cx="5948427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7745" y="5422900"/>
            <a:ext cx="3325846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3257550"/>
            <a:ext cx="2717800" cy="1066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6000" b="0" i="0" u="none" strike="noStrike" spc="-10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1714500"/>
            <a:ext cx="16675100" cy="189865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  </a:t>
            </a:r>
            <a:endParaRPr lang="en-US" altLang="ko-KR" sz="11800">
              <a:solidFill>
                <a:srgbClr val="a92c0c"/>
              </a:solidFill>
              <a:latin typeface="Bebas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11800">
                <a:solidFill>
                  <a:srgbClr val="a92c0c"/>
                </a:solidFill>
                <a:latin typeface="Bebas"/>
              </a:rPr>
              <a:t>       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ART of</a:t>
            </a:r>
            <a:r>
              <a:rPr lang="ko-KR" altLang="en-US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r>
              <a:rPr lang="en-US" altLang="ko-KR" sz="11800">
                <a:solidFill>
                  <a:schemeClr val="bg2">
                    <a:lumMod val="75000"/>
                  </a:schemeClr>
                </a:solidFill>
                <a:latin typeface="Bebas"/>
              </a:rPr>
              <a:t>Reservation </a:t>
            </a:r>
            <a:r>
              <a:rPr lang="en-US" sz="11800" b="0" i="0" u="none" strike="noStrike">
                <a:solidFill>
                  <a:schemeClr val="bg2">
                    <a:lumMod val="75000"/>
                  </a:schemeClr>
                </a:solidFill>
                <a:latin typeface="Bebas"/>
              </a:rPr>
              <a:t> </a:t>
            </a:r>
            <a:endParaRPr lang="en-US" sz="11800" b="0" i="0" u="none" strike="noStrike">
              <a:solidFill>
                <a:schemeClr val="bg2">
                  <a:lumMod val="75000"/>
                </a:schemeClr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190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>
                <a:solidFill>
                  <a:srgbClr val="a92c0c"/>
                </a:solidFill>
                <a:latin typeface="Roboto"/>
              </a:rPr>
              <a:t> service, </a:t>
            </a:r>
            <a:r>
              <a:rPr lang="en-US" sz="190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16199"/>
              </a:lnSpc>
              <a:defRPr/>
            </a:pPr>
            <a:r>
              <a:rPr lang="en-US" sz="1500" b="0" i="0" u="none" strike="noStrike">
                <a:solidFill>
                  <a:srgbClr val="454545"/>
                </a:solidFill>
                <a:latin typeface="210 OmniGothic 030"/>
              </a:rPr>
              <a:t>2025.01.20</a:t>
            </a:r>
            <a:endParaRPr lang="en-US" sz="1500" b="0" i="0" u="none" strike="noStrike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  <a:defRPr/>
            </a:pPr>
            <a:r>
              <a:rPr lang="ko-KR" altLang="en-US" sz="1500">
                <a:solidFill>
                  <a:srgbClr val="454545"/>
                </a:solidFill>
                <a:ea typeface="210 OmniGothic 030"/>
              </a:rPr>
              <a:t>홈페이지 설계</a:t>
            </a:r>
            <a:r>
              <a:rPr lang="ko-KR" sz="1500" b="0" i="0" u="none" strike="noStrike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06-2.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다이어그램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 등록   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40F3E-1F18-4FBC-82E0-44FE640C0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0121"/>
            <a:ext cx="10287000" cy="82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3656402"/>
            <a:ext cx="16129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18115"/>
            <a:ext cx="16129000" cy="798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7620000"/>
            <a:ext cx="161290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요구 사항 명세서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dirty="0">
                <a:solidFill>
                  <a:srgbClr val="A92C0C"/>
                </a:solidFill>
                <a:latin typeface="Roboto"/>
              </a:rPr>
              <a:t>10</a:t>
            </a: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분류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회원가입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spc="100" dirty="0">
                <a:solidFill>
                  <a:srgbClr val="F1EDE5"/>
                </a:solidFill>
                <a:ea typeface="210 OmniGothic 050"/>
              </a:rPr>
              <a:t>기능</a:t>
            </a:r>
            <a:endParaRPr lang="ko-KR" sz="2200" b="0" i="0" u="none" strike="noStrike" spc="100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 dirty="0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 dirty="0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나이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전화번호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성별 체크 가능  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이메일 중복 확인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 일치 불일치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로그인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02400" y="38195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아이디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비밀번호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기입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 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latin typeface="Pretendard Medium"/>
                <a:ea typeface="Pretendard Medium"/>
              </a:rPr>
              <a:t>회원가입 링크 추가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92000" y="382893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로그인 후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로그아웃 활성화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최근 예약한 내역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주변 맛집 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유효성 검사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회원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02400" y="50165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원하는 가게 즐겨 찾기 추가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92000" y="5035669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 유효성 검사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리뷰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6397" y="5939406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읽기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수정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관리기능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비동기 방식 게시판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메인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6397" y="6753285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홈페이지 최 상단 슬라이딩 </a:t>
            </a: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베너와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 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편리한 기능버튼 추가 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사진 슬라이드 구현</a:t>
            </a:r>
            <a:r>
              <a:rPr lang="en-US" altLang="ko-KR" sz="20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2000" b="0" i="0" u="none" strike="noStrike" dirty="0">
                <a:solidFill>
                  <a:srgbClr val="454545"/>
                </a:solidFill>
                <a:ea typeface="Pretendard Medium"/>
              </a:rPr>
              <a:t>버튼 아이콘  다양성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페이징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89144" y="78613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목차와 테마 별로 구성되어있는 페이지</a:t>
            </a:r>
            <a:endParaRPr lang="ko-KR" sz="20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92000" y="7733821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카테고리 위치 고정 후 비동기 방식 리스트 </a:t>
            </a:r>
            <a:r>
              <a:rPr lang="ko-KR" altLang="en-US" sz="2000" dirty="0" err="1">
                <a:solidFill>
                  <a:srgbClr val="454545"/>
                </a:solidFill>
                <a:ea typeface="Pretendard Medium"/>
              </a:rPr>
              <a:t>셋업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000" b="1" dirty="0">
                <a:solidFill>
                  <a:srgbClr val="454545"/>
                </a:solidFill>
                <a:ea typeface="Pretendard Medium"/>
              </a:rPr>
              <a:t>Ai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추천</a:t>
            </a:r>
            <a:r>
              <a:rPr lang="en-US" altLang="ko-KR" sz="20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아이콘 구현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9200" y="8711002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예약 상세 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06397" y="8701657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나의 예약 보기 페이지</a:t>
            </a:r>
            <a:endParaRPr lang="en-US" altLang="ko-KR" sz="2000" dirty="0">
              <a:solidFill>
                <a:srgbClr val="454545"/>
              </a:solidFill>
              <a:ea typeface="Pretendard Medium"/>
            </a:endParaRPr>
          </a:p>
          <a:p>
            <a:pPr lvl="0" algn="ctr">
              <a:lnSpc>
                <a:spcPct val="124499"/>
              </a:lnSpc>
            </a:pP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454545"/>
                </a:solidFill>
                <a:ea typeface="Pretendard Medium"/>
              </a:rPr>
              <a:t>사용자가 선호하는 가게를 북 마크 할 수 있는 기능 구현</a:t>
            </a:r>
            <a:endParaRPr lang="ko-KR" sz="2000" b="0" i="0" u="none" strike="noStrike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4726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 개요 </a:t>
            </a:r>
            <a:endParaRPr lang="ko-KR" altLang="en-US" b="1" dirty="0"/>
          </a:p>
          <a:p>
            <a:pPr lvl="0" algn="l">
              <a:lnSpc>
                <a:spcPct val="116199"/>
              </a:lnSpc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53608" y="3948949"/>
            <a:ext cx="6284703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시스템 목적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사용자와 레스토랑 간 예약 및 결제 프로세스를 간소화하고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및 관리 기능을 제공하는 통합 플랫폼입니다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주요 기능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계정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예약 및 상태 관리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처리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발송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계정 관리 및 시스템 유지보수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7133" y="2135933"/>
            <a:ext cx="513153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800" b="1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시스템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800" b="1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개요</a:t>
            </a:r>
            <a:r>
              <a:rPr lang="en-US" altLang="ko-KR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 |  </a:t>
            </a:r>
            <a:r>
              <a:rPr lang="ko-KR" altLang="en-US" sz="28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요구사항 정의 </a:t>
            </a:r>
            <a:endParaRPr lang="en-US" altLang="ko-KR" sz="2800" b="1" kern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72600" y="3307953"/>
            <a:ext cx="9144000" cy="5942652"/>
          </a:xfrm>
          <a:prstGeom prst="rect">
            <a:avLst/>
          </a:prstGeom>
        </p:spPr>
        <p:txBody>
          <a:bodyPr tIns="0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기능적 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관리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관리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예약 관리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처리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알림 시스템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관리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비기능적 요구사항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성능 요구사항</a:t>
            </a:r>
            <a:endParaRPr lang="en-US" altLang="ko-KR" b="1" u="sng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/>
              <a:t>-     </a:t>
            </a:r>
            <a:r>
              <a:rPr lang="ko-KR" altLang="en-US" dirty="0"/>
              <a:t>시스템은 동시 접속 사용자 </a:t>
            </a:r>
            <a:r>
              <a:rPr lang="en-US" altLang="ko-KR" dirty="0"/>
              <a:t>500</a:t>
            </a:r>
            <a:r>
              <a:rPr lang="ko-KR" altLang="en-US" dirty="0"/>
              <a:t>명 이상을 지원해야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 fontAlgn="base">
              <a:buFontTx/>
              <a:buChar char="-"/>
            </a:pPr>
            <a:r>
              <a:rPr lang="ko-KR" altLang="en-US" dirty="0"/>
              <a:t>예약 처리 요청은 </a:t>
            </a:r>
            <a:r>
              <a:rPr lang="en-US" altLang="ko-KR" dirty="0"/>
              <a:t>2</a:t>
            </a:r>
            <a:r>
              <a:rPr lang="ko-KR" altLang="en-US" dirty="0"/>
              <a:t>초 이내에 완료되어야 합니다</a:t>
            </a:r>
            <a:r>
              <a:rPr lang="en-US" altLang="ko-KR" dirty="0"/>
              <a:t>.</a:t>
            </a:r>
            <a:endParaRPr lang="en-US" altLang="ko-KR" sz="700" dirty="0"/>
          </a:p>
          <a:p>
            <a:pPr marL="285750" indent="-285750" fontAlgn="base">
              <a:buFontTx/>
              <a:buChar char="-"/>
            </a:pPr>
            <a:endParaRPr lang="ko-KR" altLang="en-US" sz="14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 요구사항</a:t>
            </a:r>
            <a:endParaRPr lang="ko-KR" altLang="en-US" b="1" u="sng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모든 사용자 정보와 비밀번호는 암호화되어 저장되어야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인증된 사용자만 예약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 및 알림 데이터에 접근할 수 있어야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altLang="ko-KR" sz="8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 fontAlgn="base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endParaRPr lang="ko-KR" altLang="en-US" sz="300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확장성 요구사항</a:t>
            </a:r>
            <a:endParaRPr lang="ko-KR" altLang="en-US" b="1" u="sng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및 사용자 수가 증가하더라도 성능 저하 없이 동작해야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   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다양한 결제 시스템과 통합 가능해야 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7000" y="3440803"/>
            <a:ext cx="0" cy="58674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8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626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02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/>
          <a:stretch/>
        </p:blipFill>
        <p:spPr>
          <a:xfrm>
            <a:off x="5105400" y="2116108"/>
            <a:ext cx="8525106" cy="5910292"/>
          </a:xfrm>
          <a:prstGeom prst="rect">
            <a:avLst/>
          </a:prstGeom>
        </p:spPr>
      </p:pic>
      <p:sp>
        <p:nvSpPr>
          <p:cNvPr id="12" name="TextBox 18"/>
          <p:cNvSpPr txBox="1"/>
          <p:nvPr/>
        </p:nvSpPr>
        <p:spPr>
          <a:xfrm>
            <a:off x="8102600" y="870585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600" b="1" dirty="0">
                <a:solidFill>
                  <a:srgbClr val="F1EDE5"/>
                </a:solidFill>
                <a:ea typeface="210 OmniGothic 050"/>
              </a:rPr>
              <a:t>U M L </a:t>
            </a:r>
            <a:endParaRPr lang="ko-KR" sz="36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</a:t>
            </a:r>
            <a:r>
              <a:rPr lang="ko-KR" altLang="en-US" sz="2000" dirty="0" err="1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82179" y="3231529"/>
            <a:ext cx="10210800" cy="450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예약 및 결제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계정 생성 후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사용자는 원하는 레스토랑을 검색하고 예약을 생성합니다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생성된 예약에 대해 결제를 진행합니다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결제가 완료되면 알림 메시지가 사용자에게 발송됩니다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fontAlgn="base">
              <a:lnSpc>
                <a:spcPct val="115000"/>
              </a:lnSpc>
              <a:spcAft>
                <a:spcPts val="100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 유지보수 프로세스</a:t>
            </a:r>
            <a:endParaRPr lang="ko-KR" altLang="en-US" sz="2000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관리자는 관리자 계정으로 로그인합니다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레스토랑 및 예약 데이터를 확인 및 수정합니다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 불만 및 요청을 처리합니다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68" y="1714500"/>
            <a:ext cx="9004300" cy="550220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8705850"/>
            <a:ext cx="355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F1EDE5"/>
                </a:solidFill>
                <a:ea typeface="210 OmniGothic 050"/>
              </a:rPr>
              <a:t>시스템 흐름도 </a:t>
            </a:r>
            <a:endParaRPr lang="ko-KR" sz="2800" b="1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297701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018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5499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1EDE5"/>
                </a:solidFill>
                <a:ea typeface="210 OmniGothic 050"/>
              </a:rPr>
              <a:t>기술적 구현 </a:t>
            </a:r>
            <a:endParaRPr lang="ko-KR" sz="2200" b="0" i="0" u="none" strike="noStrike" dirty="0">
              <a:solidFill>
                <a:srgbClr val="F1EDE5"/>
              </a:solidFill>
              <a:ea typeface="210 OmniGothic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프론트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view – </a:t>
            </a:r>
            <a:r>
              <a:rPr lang="en-US" altLang="ko-KR" sz="1600" dirty="0" err="1">
                <a:solidFill>
                  <a:srgbClr val="454545"/>
                </a:solidFill>
                <a:ea typeface="Pretendard Medium"/>
              </a:rPr>
              <a:t>jsp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 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로 사용자 인터페이스 구축</a:t>
            </a:r>
            <a:endParaRPr lang="en-US" sz="1600" dirty="0">
              <a:solidFill>
                <a:srgbClr val="454545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STS3(Spring Tool Suite 3)</a:t>
            </a:r>
            <a:endParaRPr lang="ko-KR" altLang="en-US" b="1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IOC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의존성 주입 방식으로 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API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및 데이터 처리 및 구현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200" b="1" i="0" u="none" strike="noStrike" spc="100" dirty="0" err="1">
                <a:solidFill>
                  <a:srgbClr val="000000"/>
                </a:solidFill>
                <a:ea typeface="210 OmniGothic 050"/>
              </a:rPr>
              <a:t>Ui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ea typeface="210 OmniGothic 050"/>
              </a:rPr>
              <a:t>/ UX  </a:t>
            </a:r>
            <a:endParaRPr lang="ko-KR" sz="2200" b="1" i="0" u="none" strike="noStrike" spc="1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600" dirty="0" err="1">
                <a:solidFill>
                  <a:srgbClr val="454545"/>
                </a:solidFill>
                <a:ea typeface="Pretendard Medium"/>
              </a:rPr>
              <a:t>피그마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–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웹 서비스의 상세 흐름 및 아이콘디자인</a:t>
            </a:r>
            <a:r>
              <a:rPr lang="en-US" altLang="ko-KR" sz="1600" dirty="0">
                <a:solidFill>
                  <a:srgbClr val="454545"/>
                </a:solidFill>
                <a:ea typeface="Pretendard Medium"/>
              </a:rPr>
              <a:t>, Wire Frame </a:t>
            </a:r>
            <a:r>
              <a:rPr lang="ko-KR" altLang="en-US" sz="1600" dirty="0">
                <a:solidFill>
                  <a:srgbClr val="454545"/>
                </a:solidFill>
                <a:ea typeface="Pretendard Medium"/>
              </a:rPr>
              <a:t>작업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378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   MY SQL </a:t>
            </a:r>
            <a:endParaRPr lang="en-US" altLang="ko-KR" sz="1600" dirty="0">
              <a:solidFill>
                <a:srgbClr val="454545"/>
              </a:solidFill>
              <a:ea typeface="Pretendard Medium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관계형 데이터 베이스로 테이블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예약 정보 저장</a:t>
            </a:r>
            <a:r>
              <a:rPr lang="en-US" altLang="ko-KR" sz="1600" b="0" i="0" u="none" strike="noStrike" dirty="0">
                <a:solidFill>
                  <a:srgbClr val="454545"/>
                </a:solidFill>
                <a:ea typeface="Pretendard Medium"/>
              </a:rPr>
              <a:t>, </a:t>
            </a:r>
            <a:r>
              <a:rPr lang="ko-KR" altLang="en-US" sz="1600" b="0" i="0" u="none" strike="noStrike" dirty="0">
                <a:solidFill>
                  <a:srgbClr val="454545"/>
                </a:solidFill>
                <a:ea typeface="Pretendard Medium"/>
              </a:rPr>
              <a:t>유지 관리 </a:t>
            </a:r>
            <a:endParaRPr lang="en-US" sz="1600" b="0" i="0" u="none" strike="noStrike" dirty="0">
              <a:solidFill>
                <a:srgbClr val="45454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0000"/>
                </a:solidFill>
                <a:ea typeface="210 OmniGothic 050"/>
              </a:rPr>
              <a:t>Data Base</a:t>
            </a:r>
            <a:endParaRPr lang="ko-KR" sz="2400" b="1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655052" y="3003034"/>
            <a:ext cx="1055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백 </a:t>
            </a:r>
            <a:r>
              <a:rPr lang="ko-KR" altLang="en-US" sz="2000" dirty="0" err="1">
                <a:solidFill>
                  <a:srgbClr val="000000"/>
                </a:solidFill>
                <a:ea typeface="210 OmniGothic 050"/>
              </a:rPr>
              <a:t>엔드</a:t>
            </a:r>
            <a:r>
              <a:rPr lang="ko-KR" altLang="en-US" sz="2000" dirty="0">
                <a:solidFill>
                  <a:srgbClr val="000000"/>
                </a:solidFill>
                <a:ea typeface="210 OmniGothic 050"/>
              </a:rPr>
              <a:t> </a:t>
            </a:r>
            <a:endParaRPr lang="ko-KR" altLang="ko-KR" sz="2000" dirty="0">
              <a:solidFill>
                <a:srgbClr val="000000"/>
              </a:solidFill>
              <a:ea typeface="210 OmniGothic 05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04.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기술 요구사항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</p:spTree>
    <p:extLst>
      <p:ext uri="{BB962C8B-B14F-4D97-AF65-F5344CB8AC3E}">
        <p14:creationId xmlns:p14="http://schemas.microsoft.com/office/powerpoint/2010/main" val="169311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43100"/>
            <a:ext cx="15557500" cy="781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5842000" cy="75787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05. </a:t>
            </a:r>
            <a:r>
              <a:rPr lang="en-US" altLang="ko-KR" sz="2000" b="0" i="0" u="none" strike="noStrike" dirty="0">
                <a:solidFill>
                  <a:srgbClr val="A92C0C"/>
                </a:solidFill>
                <a:ea typeface="210 OmniGothic 050"/>
              </a:rPr>
              <a:t> </a:t>
            </a:r>
            <a:r>
              <a:rPr lang="ko-KR" altLang="en-US" sz="2000" b="0" i="0" u="none" strike="noStrike" dirty="0">
                <a:solidFill>
                  <a:srgbClr val="A92C0C"/>
                </a:solidFill>
                <a:ea typeface="210 OmniGothic 050"/>
              </a:rPr>
              <a:t>물리적 설계    </a:t>
            </a:r>
            <a:r>
              <a:rPr lang="en-US" altLang="ko-KR" sz="2000" b="0" i="0" u="none" strike="noStrike" dirty="0">
                <a:solidFill>
                  <a:srgbClr val="A92C0C"/>
                </a:solidFill>
                <a:ea typeface="210 OmniGothic 050"/>
              </a:rPr>
              <a:t>- 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43770"/>
            <a:ext cx="12115799" cy="70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1252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84512" y="1847110"/>
            <a:ext cx="9144000" cy="727276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                                                  1.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(Entity) 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및 속성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(Attribute)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Users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email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phone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gender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Restaurants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location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cuisine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contact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Reservations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restaurant_id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Restaurants)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status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37700" y="1941078"/>
            <a:ext cx="9144000" cy="5255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Payments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reservation_id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amount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payment_date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Notifications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notification_id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user_id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(Foreign Key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Users)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message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created_at</a:t>
            </a:r>
            <a:endParaRPr lang="en-US" altLang="ko-KR" kern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Admins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</a:t>
            </a:r>
            <a:r>
              <a:rPr lang="en-US" altLang="ko-KR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admin_id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 (Primary Key)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username</a:t>
            </a:r>
          </a:p>
          <a:p>
            <a:pPr marL="457200" indent="-228600" fontAlgn="base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password</a:t>
            </a:r>
          </a:p>
        </p:txBody>
      </p:sp>
    </p:spTree>
    <p:extLst>
      <p:ext uri="{BB962C8B-B14F-4D97-AF65-F5344CB8AC3E}">
        <p14:creationId xmlns:p14="http://schemas.microsoft.com/office/powerpoint/2010/main" val="407610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06. </a:t>
            </a:r>
            <a:r>
              <a:rPr 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논리적 설계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D502C6-CB8E-4CFF-9731-05E7CC15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8" y="1676400"/>
            <a:ext cx="11970239" cy="69865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94247" y="7386076"/>
            <a:ext cx="9753600" cy="231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  <a:spcBef>
                <a:spcPts val="1000"/>
              </a:spcBef>
            </a:pP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2. </a:t>
            </a:r>
            <a:r>
              <a:rPr lang="ko-KR" altLang="en-US" sz="2400" b="1" kern="0" dirty="0" err="1">
                <a:solidFill>
                  <a:srgbClr val="4F81BD"/>
                </a:solidFill>
                <a:latin typeface="맑은 고딕" panose="020B0503020000020004" pitchFamily="50" charset="-127"/>
              </a:rPr>
              <a:t>엔터티</a:t>
            </a:r>
            <a:r>
              <a:rPr lang="ko-KR" altLang="en-US" sz="2400" b="1" kern="0" dirty="0">
                <a:solidFill>
                  <a:srgbClr val="4F81BD"/>
                </a:solidFill>
                <a:latin typeface="맑은 고딕" panose="020B0503020000020004" pitchFamily="50" charset="-127"/>
              </a:rPr>
              <a:t> 간의 관계</a:t>
            </a:r>
            <a:r>
              <a:rPr lang="en-US" altLang="ko-KR" sz="2400" b="1" kern="0" dirty="0">
                <a:solidFill>
                  <a:srgbClr val="4F81BD"/>
                </a:solidFill>
                <a:latin typeface="Calibri" panose="020F0502020204030204" pitchFamily="34" charset="0"/>
              </a:rPr>
              <a:t>(Relationship)</a:t>
            </a:r>
          </a:p>
          <a:p>
            <a:pPr fontAlgn="base">
              <a:lnSpc>
                <a:spcPct val="115000"/>
              </a:lnSpc>
              <a:spcBef>
                <a:spcPts val="1000"/>
              </a:spcBef>
            </a:pPr>
            <a:endParaRPr lang="en-US" altLang="ko-KR" sz="2400" b="1" kern="0" dirty="0">
              <a:solidFill>
                <a:srgbClr val="4F81BD"/>
              </a:solidFill>
              <a:latin typeface="Calibri" panose="020F0502020204030204" pitchFamily="34" charset="0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개의 예약을 할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Restaurants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Reservations: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레스토랑은 여러 예약을 가질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Reservations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Payments: 1:1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예약에 대해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결제만 가능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·"/>
            </a:pP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- Users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↔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Notifications: 1:N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관계 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(1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명의 유저는 여러 알림을 받을 수 있음</a:t>
            </a:r>
            <a:r>
              <a:rPr lang="en-US" altLang="ko-KR" kern="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Cambria" panose="02040503050406030204" pitchFamily="18" charset="0"/>
              <a:ea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49124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1181100"/>
            <a:ext cx="5689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06-1.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다이어그램 </a:t>
            </a:r>
            <a:r>
              <a:rPr lang="en-US" altLang="ko-KR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2000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로그인 사용자    </a:t>
            </a:r>
            <a:endParaRPr lang="en-US" altLang="ko-KR" sz="2000" dirty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A92C0C"/>
                </a:solidFill>
                <a:latin typeface="Roboto"/>
              </a:rPr>
              <a:t>08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A08D5-AB51-4BA4-88DD-CAAA2E93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647092"/>
            <a:ext cx="10677525" cy="84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223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580</ep:Words>
  <ep:PresentationFormat>사용자 지정</ep:PresentationFormat>
  <ep:Paragraphs>168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PC06-15</dc:creator>
  <cp:lastModifiedBy>home</cp:lastModifiedBy>
  <dcterms:modified xsi:type="dcterms:W3CDTF">2025-02-09T15:09:53.553</dcterms:modified>
  <cp:revision>37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